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60" r:id="rId4"/>
    <p:sldId id="261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374D"/>
    <a:srgbClr val="203864"/>
    <a:srgbClr val="1F4E79"/>
    <a:srgbClr val="A5D0DC"/>
    <a:srgbClr val="FF99FF"/>
    <a:srgbClr val="F963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8F005-F6FB-4E30-9DD1-B644AF3762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9F57F3-8ADE-418B-A792-973FC32A8C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59B1C8-10BB-44A7-A5B0-957C69124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00DAF-B883-4B7E-BB7F-C69B67CCC10A}" type="datetimeFigureOut">
              <a:rPr lang="en-PH" smtClean="0"/>
              <a:t>07/08/2018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F2724C-F96E-4436-A6FA-FE91C28C9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79AFE2-C8F0-499C-8D5B-4ED317BEF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C5587-0FBE-4CE7-84CD-8A23BC430BD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349121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EA313-EB1A-4E1C-AD7A-D2A6F781B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A64B11-FBC5-466F-802B-3716FD87B6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C7E850-A1DF-4C4A-AD1A-95E4B3A98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00DAF-B883-4B7E-BB7F-C69B67CCC10A}" type="datetimeFigureOut">
              <a:rPr lang="en-PH" smtClean="0"/>
              <a:t>07/08/2018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F488C4-D17E-4AF8-9DA7-FA78B46EC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CA25FF-1065-481C-BE10-61B94145E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C5587-0FBE-4CE7-84CD-8A23BC430BD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926844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FD57D2-11DC-4D55-ADAA-E5F97315D7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11B298-8433-46B4-A081-CB0D637592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E710A6-39BE-471A-BF6A-4AC4B3595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00DAF-B883-4B7E-BB7F-C69B67CCC10A}" type="datetimeFigureOut">
              <a:rPr lang="en-PH" smtClean="0"/>
              <a:t>07/08/2018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47D09-4242-49D0-B2B0-FBBC8291E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2A7A05-3525-4C41-8F21-DA45C11DF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C5587-0FBE-4CE7-84CD-8A23BC430BD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922113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D7E51-2944-443E-8D80-08E30B74A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012D22-5CAD-4BCA-BD72-85A7D12C2F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955596-DD97-4EEE-B327-A7840DBDC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00DAF-B883-4B7E-BB7F-C69B67CCC10A}" type="datetimeFigureOut">
              <a:rPr lang="en-PH" smtClean="0"/>
              <a:t>07/08/2018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1863FE-DF9D-4A19-8484-02A2601D2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5270C4-FEF9-4953-821A-E5768DFD1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C5587-0FBE-4CE7-84CD-8A23BC430BD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464572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BAB75-2FEA-42FC-952A-9584C5BDB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E2A25F-FC93-4329-8D86-A2C3959153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47E1A0-CE03-4E5D-AA2C-53D1A04DF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00DAF-B883-4B7E-BB7F-C69B67CCC10A}" type="datetimeFigureOut">
              <a:rPr lang="en-PH" smtClean="0"/>
              <a:t>07/08/2018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B4E421-85E9-4FCB-9D4A-2D6725A0F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0FAE0D-7EEC-488B-8034-5848EF548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C5587-0FBE-4CE7-84CD-8A23BC430BD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817640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067FA-F70F-45A5-9A8A-52C2958DA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A0C5D-A1A0-45A1-9286-4B7C77AEEE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B8D467-C71B-4EB1-8585-B63DDD206D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0FE486-864F-4858-B50C-D76918D5D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00DAF-B883-4B7E-BB7F-C69B67CCC10A}" type="datetimeFigureOut">
              <a:rPr lang="en-PH" smtClean="0"/>
              <a:t>07/08/2018</a:t>
            </a:fld>
            <a:endParaRPr lang="en-P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218F41-1D9C-4277-AA30-C58EB6CCD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D01482-A190-4E2C-AD8A-96C8D7300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C5587-0FBE-4CE7-84CD-8A23BC430BD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09922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F84F8-21AC-494F-8E34-BAC2AB6FC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A96C2D-B642-45A9-A3BD-6CF9327C7E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BCA01E-DBFD-4B47-9DEF-B11FC084AF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66E390-BDA2-4AC7-8937-4BA688D960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F92E06F-2095-4799-8D36-C60831E5F3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F5B7D3A-F1E9-4FCF-B4B3-F7316B8A2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00DAF-B883-4B7E-BB7F-C69B67CCC10A}" type="datetimeFigureOut">
              <a:rPr lang="en-PH" smtClean="0"/>
              <a:t>07/08/2018</a:t>
            </a:fld>
            <a:endParaRPr lang="en-P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6F4313-D9F0-4AA3-A391-990841E01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4622D21-D7FD-404A-ACE2-0C9357DE9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C5587-0FBE-4CE7-84CD-8A23BC430BD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773820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DBF44-3BDC-48E5-8D9F-1D56A552B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5A2040-23B4-49AA-AC71-39AA4C750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00DAF-B883-4B7E-BB7F-C69B67CCC10A}" type="datetimeFigureOut">
              <a:rPr lang="en-PH" smtClean="0"/>
              <a:t>07/08/2018</a:t>
            </a:fld>
            <a:endParaRPr lang="en-P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678053-4272-433B-ADB5-9E60FB945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A24EC0-D458-4B6B-B3C2-8F22ED387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C5587-0FBE-4CE7-84CD-8A23BC430BD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586505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7EA0B2-8F11-4403-AC3B-003FA68D7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00DAF-B883-4B7E-BB7F-C69B67CCC10A}" type="datetimeFigureOut">
              <a:rPr lang="en-PH" smtClean="0"/>
              <a:t>07/08/2018</a:t>
            </a:fld>
            <a:endParaRPr lang="en-P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6C9F5A-5F1B-4860-897C-EAEDE2C23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110C06-0C76-405A-A7B2-168448EE4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C5587-0FBE-4CE7-84CD-8A23BC430BD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331182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D2F6E-CC00-4F6A-87AB-C86C047EB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7A1B1F-054A-4D31-9EC8-B7E89AB0E0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258D5A-9C2E-4B07-B07F-7B50C1DDBA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B00A2F-084B-4F44-9CB1-61114BAE4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00DAF-B883-4B7E-BB7F-C69B67CCC10A}" type="datetimeFigureOut">
              <a:rPr lang="en-PH" smtClean="0"/>
              <a:t>07/08/2018</a:t>
            </a:fld>
            <a:endParaRPr lang="en-P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DDDE04-DE75-41E7-A90B-30939260E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8B4C20-122F-4D36-8071-248CAB788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C5587-0FBE-4CE7-84CD-8A23BC430BD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134390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7E103-50BE-47F7-A974-E5F0F7F41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104356-314D-4562-81AD-9662331EF3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P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EA52BE-8B28-49BC-BB4A-4434E140BC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162D66-A35C-4781-A6A0-481FE918F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00DAF-B883-4B7E-BB7F-C69B67CCC10A}" type="datetimeFigureOut">
              <a:rPr lang="en-PH" smtClean="0"/>
              <a:t>07/08/2018</a:t>
            </a:fld>
            <a:endParaRPr lang="en-P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A856EA-FD01-4FFD-9FC9-EC3332958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A3A03A-95E5-4FD9-9236-69B8BEAFB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C5587-0FBE-4CE7-84CD-8A23BC430BD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401559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E38694-2AE4-4099-9AFC-E4398776C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A85BB7-C6AD-41F3-8461-FC45ACA0C7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DFC457-DEE7-4041-A5AE-E09E916998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100DAF-B883-4B7E-BB7F-C69B67CCC10A}" type="datetimeFigureOut">
              <a:rPr lang="en-PH" smtClean="0"/>
              <a:t>07/08/2018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4C7373-74DA-4271-B64A-AF63EA0FC3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5CC5FB-7DD5-4D92-8457-337F306430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C5587-0FBE-4CE7-84CD-8A23BC430BD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857605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B66F49A-B63A-4D94-A9CB-21E08F73BAD3}"/>
              </a:ext>
            </a:extLst>
          </p:cNvPr>
          <p:cNvSpPr/>
          <p:nvPr/>
        </p:nvSpPr>
        <p:spPr>
          <a:xfrm>
            <a:off x="0" y="3966078"/>
            <a:ext cx="12192000" cy="16875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n w="57150">
                  <a:noFill/>
                </a:ln>
                <a:solidFill>
                  <a:srgbClr val="A5D0DC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Old Block" panose="00000009000000000000" pitchFamily="50" charset="0"/>
              </a:rPr>
              <a:t>Hospital employee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34B1638-B27C-4D72-A31F-152C3BCC55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9" t="2355" r="3155" b="514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75ED111-B43E-422C-9181-35BA3B3163B9}"/>
              </a:ext>
            </a:extLst>
          </p:cNvPr>
          <p:cNvSpPr/>
          <p:nvPr/>
        </p:nvSpPr>
        <p:spPr>
          <a:xfrm>
            <a:off x="0" y="1365185"/>
            <a:ext cx="12192000" cy="8116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n w="57150">
                  <a:noFill/>
                </a:ln>
                <a:solidFill>
                  <a:srgbClr val="A5D0DC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Old Block" panose="00000009000000000000" pitchFamily="50" charset="0"/>
              </a:rPr>
              <a:t>Hipaa Hero of the month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83ED9FA-25AB-4675-A341-5BA499CB0CE3}"/>
              </a:ext>
            </a:extLst>
          </p:cNvPr>
          <p:cNvSpPr/>
          <p:nvPr/>
        </p:nvSpPr>
        <p:spPr>
          <a:xfrm>
            <a:off x="0" y="829076"/>
            <a:ext cx="12192000" cy="6264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pc="-150" dirty="0">
                <a:ln w="57150">
                  <a:noFill/>
                </a:ln>
                <a:solidFill>
                  <a:srgbClr val="A5D0DC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Old Block" panose="00000009000000000000" pitchFamily="50" charset="0"/>
              </a:rPr>
              <a:t>facility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46B8839-19D3-46D6-B4F3-BF18ED64A47F}"/>
              </a:ext>
            </a:extLst>
          </p:cNvPr>
          <p:cNvSpPr/>
          <p:nvPr/>
        </p:nvSpPr>
        <p:spPr>
          <a:xfrm>
            <a:off x="0" y="4504027"/>
            <a:ext cx="12192000" cy="8116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n w="57150">
                  <a:noFill/>
                </a:ln>
                <a:solidFill>
                  <a:srgbClr val="A5D0DC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Old Block" panose="00000009000000000000" pitchFamily="50" charset="0"/>
              </a:rPr>
              <a:t>Hospital employee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1E7E938-4AC2-4421-BE65-2066750FEC3F}"/>
              </a:ext>
            </a:extLst>
          </p:cNvPr>
          <p:cNvSpPr/>
          <p:nvPr/>
        </p:nvSpPr>
        <p:spPr>
          <a:xfrm>
            <a:off x="3952874" y="5402467"/>
            <a:ext cx="4286250" cy="45719"/>
          </a:xfrm>
          <a:prstGeom prst="rect">
            <a:avLst/>
          </a:prstGeom>
          <a:solidFill>
            <a:srgbClr val="A5D0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CBEA639-37C1-4F54-B3B5-06AB70CEB3E8}"/>
              </a:ext>
            </a:extLst>
          </p:cNvPr>
          <p:cNvSpPr txBox="1"/>
          <p:nvPr/>
        </p:nvSpPr>
        <p:spPr>
          <a:xfrm>
            <a:off x="3261121" y="3520262"/>
            <a:ext cx="56697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H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For your continued contribution and commitment towards HIPAA Compliance</a:t>
            </a:r>
          </a:p>
        </p:txBody>
      </p:sp>
    </p:spTree>
    <p:extLst>
      <p:ext uri="{BB962C8B-B14F-4D97-AF65-F5344CB8AC3E}">
        <p14:creationId xmlns:p14="http://schemas.microsoft.com/office/powerpoint/2010/main" val="554667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8E47C7B-F351-4A72-96E3-4CE51B5A008D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D9D4C46-8C1B-4819-A1A4-19B9E8BCA184}"/>
              </a:ext>
            </a:extLst>
          </p:cNvPr>
          <p:cNvSpPr/>
          <p:nvPr/>
        </p:nvSpPr>
        <p:spPr>
          <a:xfrm>
            <a:off x="0" y="1048844"/>
            <a:ext cx="12191999" cy="7836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04813" algn="ctr"/>
            <a:r>
              <a:rPr lang="en-US" sz="4000" b="1" spc="600" dirty="0">
                <a:ln w="3175"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anose="02000000000000000000" pitchFamily="2" charset="0"/>
                <a:cs typeface="Leelawadee UI Semilight" panose="020B0402040204020203" pitchFamily="34" charset="-34"/>
              </a:rPr>
              <a:t>HIPAA Hero of the Month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7A309F5-6B4C-4A2E-9F1E-1878D7750D26}"/>
              </a:ext>
            </a:extLst>
          </p:cNvPr>
          <p:cNvSpPr/>
          <p:nvPr/>
        </p:nvSpPr>
        <p:spPr>
          <a:xfrm>
            <a:off x="0" y="527967"/>
            <a:ext cx="12192000" cy="584775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</a:bodyPr>
          <a:lstStyle/>
          <a:p>
            <a:pPr marL="53975" algn="ctr"/>
            <a:r>
              <a:rPr lang="en-US" sz="3200" dirty="0">
                <a:ln w="38100">
                  <a:noFill/>
                </a:ln>
                <a:solidFill>
                  <a:schemeClr val="accent6">
                    <a:lumMod val="50000"/>
                  </a:schemeClr>
                </a:solidFill>
                <a:latin typeface="AR CENA" panose="02000000000000000000" pitchFamily="2" charset="0"/>
                <a:ea typeface="Gadugi" panose="020B0502040204020203" pitchFamily="34" charset="0"/>
                <a:cs typeface="Mangal" panose="02040503050203030202" pitchFamily="18" charset="0"/>
              </a:rPr>
              <a:t>Facility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6B885CF-613B-42ED-BCA9-C27CB563F9A6}"/>
              </a:ext>
            </a:extLst>
          </p:cNvPr>
          <p:cNvSpPr/>
          <p:nvPr/>
        </p:nvSpPr>
        <p:spPr>
          <a:xfrm>
            <a:off x="0" y="2832156"/>
            <a:ext cx="12192000" cy="461665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</a:bodyPr>
          <a:lstStyle/>
          <a:p>
            <a:pPr marL="465138" algn="ctr"/>
            <a:r>
              <a:rPr lang="en-US" sz="2400" i="1" dirty="0">
                <a:ln w="3175">
                  <a:noFill/>
                </a:ln>
                <a:solidFill>
                  <a:schemeClr val="accent6">
                    <a:lumMod val="50000"/>
                  </a:schemeClr>
                </a:solidFill>
                <a:latin typeface="AR CENA" panose="02000000000000000000" pitchFamily="2" charset="0"/>
                <a:ea typeface="Gadugi" panose="020B0502040204020203" pitchFamily="34" charset="0"/>
                <a:cs typeface="Arial" panose="020B0604020202020204" pitchFamily="34" charset="0"/>
              </a:rPr>
              <a:t>is hereby granted to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66AC26-14F9-4929-9FE0-3A3DF09EC488}"/>
              </a:ext>
            </a:extLst>
          </p:cNvPr>
          <p:cNvSpPr/>
          <p:nvPr/>
        </p:nvSpPr>
        <p:spPr>
          <a:xfrm>
            <a:off x="1270782" y="5892576"/>
            <a:ext cx="9650436" cy="400110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i="1" dirty="0">
                <a:ln w="3175">
                  <a:noFill/>
                </a:ln>
                <a:solidFill>
                  <a:schemeClr val="accent6">
                    <a:lumMod val="50000"/>
                  </a:schemeClr>
                </a:solidFill>
                <a:latin typeface="AR CENA" panose="02000000000000000000" pitchFamily="2" charset="0"/>
                <a:ea typeface="Gadugi" panose="020B0502040204020203" pitchFamily="34" charset="0"/>
                <a:cs typeface="Arial" panose="020B0604020202020204" pitchFamily="34" charset="0"/>
              </a:rPr>
              <a:t>For your continued contribution and commitment towards HIPAA Compliance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488F9C3-2016-4C32-8637-5A62F005132D}"/>
              </a:ext>
            </a:extLst>
          </p:cNvPr>
          <p:cNvSpPr/>
          <p:nvPr/>
        </p:nvSpPr>
        <p:spPr>
          <a:xfrm>
            <a:off x="0" y="3230369"/>
            <a:ext cx="12192000" cy="1446550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</a:bodyPr>
          <a:lstStyle/>
          <a:p>
            <a:pPr marL="465138" algn="ctr"/>
            <a:r>
              <a:rPr lang="en-US" sz="8800" b="1" dirty="0">
                <a:ln w="3175">
                  <a:noFill/>
                </a:ln>
                <a:solidFill>
                  <a:schemeClr val="accent6">
                    <a:lumMod val="50000"/>
                  </a:schemeClr>
                </a:solidFill>
                <a:latin typeface="Bradley Hand ITC" panose="020B0604020202020204" pitchFamily="66" charset="0"/>
                <a:ea typeface="Gadugi" panose="020B0502040204020203" pitchFamily="34" charset="0"/>
                <a:cs typeface="Arial" panose="020B0604020202020204" pitchFamily="34" charset="0"/>
              </a:rPr>
              <a:t>Hospital Employee</a:t>
            </a:r>
          </a:p>
        </p:txBody>
      </p:sp>
    </p:spTree>
    <p:extLst>
      <p:ext uri="{BB962C8B-B14F-4D97-AF65-F5344CB8AC3E}">
        <p14:creationId xmlns:p14="http://schemas.microsoft.com/office/powerpoint/2010/main" val="836101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31BCCE8-A0AA-4213-8E02-803AC15D06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osiaicBubbles/>
                    </a14:imgEffect>
                  </a14:imgLayer>
                </a14:imgProps>
              </a:ext>
            </a:extLst>
          </a:blip>
          <a:srcRect l="1228" t="15721" r="45410" b="7083"/>
          <a:stretch/>
        </p:blipFill>
        <p:spPr>
          <a:xfrm>
            <a:off x="0" y="-1"/>
            <a:ext cx="12192000" cy="68887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ECA463E-892F-4069-B601-95731090202A}"/>
              </a:ext>
            </a:extLst>
          </p:cNvPr>
          <p:cNvSpPr/>
          <p:nvPr/>
        </p:nvSpPr>
        <p:spPr>
          <a:xfrm>
            <a:off x="-1" y="1425668"/>
            <a:ext cx="12191999" cy="7836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04813" algn="ctr"/>
            <a:r>
              <a:rPr lang="en-US" sz="3600" b="1" spc="600" dirty="0">
                <a:ln w="3175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bold Extra2" panose="02000500000000000000" pitchFamily="2" charset="0"/>
                <a:cs typeface="Leelawadee UI Semilight" panose="020B0402040204020203" pitchFamily="34" charset="-34"/>
              </a:rPr>
              <a:t>HIPAA Hero of the Month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C8CF084-0F20-41DC-AC0F-4DD017E5464C}"/>
              </a:ext>
            </a:extLst>
          </p:cNvPr>
          <p:cNvSpPr/>
          <p:nvPr/>
        </p:nvSpPr>
        <p:spPr>
          <a:xfrm>
            <a:off x="-1" y="964003"/>
            <a:ext cx="12192000" cy="461665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</a:bodyPr>
          <a:lstStyle/>
          <a:p>
            <a:pPr marL="53975" algn="ctr"/>
            <a:r>
              <a:rPr lang="en-US" sz="2400" dirty="0">
                <a:ln w="38100">
                  <a:noFill/>
                </a:ln>
                <a:solidFill>
                  <a:schemeClr val="accent1">
                    <a:lumMod val="50000"/>
                  </a:schemeClr>
                </a:solidFill>
                <a:latin typeface="Gobold Thin" panose="02000500000000000000" pitchFamily="2" charset="0"/>
                <a:ea typeface="Gadugi" panose="020B0502040204020203" pitchFamily="34" charset="0"/>
                <a:cs typeface="Aldhabi" panose="020B0604020202020204" pitchFamily="2" charset="-78"/>
              </a:rPr>
              <a:t>Facility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FBEFA51-CB6C-4EC2-8E93-393FF37A91BC}"/>
              </a:ext>
            </a:extLst>
          </p:cNvPr>
          <p:cNvSpPr/>
          <p:nvPr/>
        </p:nvSpPr>
        <p:spPr>
          <a:xfrm>
            <a:off x="1" y="2878095"/>
            <a:ext cx="12192000" cy="369332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</a:bodyPr>
          <a:lstStyle/>
          <a:p>
            <a:pPr marL="465138" algn="ctr"/>
            <a:r>
              <a:rPr lang="en-US" i="1" dirty="0">
                <a:ln w="3175">
                  <a:noFill/>
                </a:ln>
                <a:solidFill>
                  <a:schemeClr val="accent1">
                    <a:lumMod val="50000"/>
                  </a:schemeClr>
                </a:solidFill>
                <a:latin typeface="Gobold Uplow" panose="02000500000000000000" pitchFamily="2" charset="0"/>
                <a:ea typeface="Gadugi" panose="020B0502040204020203" pitchFamily="34" charset="0"/>
                <a:cs typeface="Arial" panose="020B0604020202020204" pitchFamily="34" charset="0"/>
              </a:rPr>
              <a:t>is hereby granted to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8FF7496-497E-4B87-928B-7EBDF2E695FA}"/>
              </a:ext>
            </a:extLst>
          </p:cNvPr>
          <p:cNvSpPr/>
          <p:nvPr/>
        </p:nvSpPr>
        <p:spPr>
          <a:xfrm>
            <a:off x="1270781" y="5524665"/>
            <a:ext cx="9650436" cy="369332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</a:bodyPr>
          <a:lstStyle/>
          <a:p>
            <a:pPr marL="465138" algn="ctr"/>
            <a:r>
              <a:rPr lang="en-US" i="1" dirty="0">
                <a:ln w="3175">
                  <a:noFill/>
                </a:ln>
                <a:solidFill>
                  <a:schemeClr val="accent1">
                    <a:lumMod val="50000"/>
                  </a:schemeClr>
                </a:solidFill>
                <a:latin typeface="Gobold Uplow" panose="02000500000000000000" pitchFamily="2" charset="0"/>
                <a:ea typeface="Gadugi" panose="020B0502040204020203" pitchFamily="34" charset="0"/>
                <a:cs typeface="Arial" panose="020B0604020202020204" pitchFamily="34" charset="0"/>
              </a:rPr>
              <a:t>For your continued contribution and commitment towards HIPAA Compliance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B41756D-64C4-446E-9C96-BC6F53C70DD7}"/>
              </a:ext>
            </a:extLst>
          </p:cNvPr>
          <p:cNvSpPr/>
          <p:nvPr/>
        </p:nvSpPr>
        <p:spPr>
          <a:xfrm>
            <a:off x="0" y="3392280"/>
            <a:ext cx="12192000" cy="1015663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</a:bodyPr>
          <a:lstStyle/>
          <a:p>
            <a:pPr marL="465138" algn="ctr"/>
            <a:r>
              <a:rPr lang="en-US" sz="6000" b="1" dirty="0">
                <a:ln w="3175">
                  <a:noFill/>
                </a:ln>
                <a:solidFill>
                  <a:srgbClr val="2537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bold Extra1" panose="02000500000000000000" pitchFamily="2" charset="0"/>
                <a:ea typeface="Gadugi" panose="020B0502040204020203" pitchFamily="34" charset="0"/>
                <a:cs typeface="Arial" panose="020B0604020202020204" pitchFamily="34" charset="0"/>
              </a:rPr>
              <a:t>Hospital Employee</a:t>
            </a:r>
          </a:p>
        </p:txBody>
      </p:sp>
    </p:spTree>
    <p:extLst>
      <p:ext uri="{BB962C8B-B14F-4D97-AF65-F5344CB8AC3E}">
        <p14:creationId xmlns:p14="http://schemas.microsoft.com/office/powerpoint/2010/main" val="816776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40668FF-1629-43F9-B7A8-C31814E65AF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CA6EE30-CDA8-46AF-B873-69852661E9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9217073"/>
              </p:ext>
            </p:extLst>
          </p:nvPr>
        </p:nvGraphicFramePr>
        <p:xfrm>
          <a:off x="360218" y="318655"/>
          <a:ext cx="11471564" cy="6234545"/>
        </p:xfrm>
        <a:graphic>
          <a:graphicData uri="http://schemas.openxmlformats.org/drawingml/2006/table">
            <a:tbl>
              <a:tblPr/>
              <a:tblGrid>
                <a:gridCol w="11471564">
                  <a:extLst>
                    <a:ext uri="{9D8B030D-6E8A-4147-A177-3AD203B41FA5}">
                      <a16:colId xmlns:a16="http://schemas.microsoft.com/office/drawing/2014/main" val="3453597725"/>
                    </a:ext>
                  </a:extLst>
                </a:gridCol>
              </a:tblGrid>
              <a:tr h="6234545">
                <a:tc>
                  <a:txBody>
                    <a:bodyPr/>
                    <a:lstStyle/>
                    <a:p>
                      <a:endParaRPr lang="en-PH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dash"/>
                    </a:lnL>
                    <a:lnR w="12700" cmpd="sng">
                      <a:solidFill>
                        <a:schemeClr val="tx1"/>
                      </a:solidFill>
                      <a:prstDash val="dash"/>
                    </a:lnR>
                    <a:lnT w="12700" cmpd="sng">
                      <a:solidFill>
                        <a:schemeClr val="tx1"/>
                      </a:solidFill>
                      <a:prstDash val="dash"/>
                    </a:lnT>
                    <a:lnB w="12700" cmpd="sng">
                      <a:solidFill>
                        <a:schemeClr val="tx1"/>
                      </a:solidFill>
                      <a:prstDash val="dash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3192914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0914F567-76AC-4E73-AD17-E03EC76ECCB7}"/>
              </a:ext>
            </a:extLst>
          </p:cNvPr>
          <p:cNvSpPr/>
          <p:nvPr/>
        </p:nvSpPr>
        <p:spPr>
          <a:xfrm>
            <a:off x="0" y="1225613"/>
            <a:ext cx="12191999" cy="7836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04813" algn="ctr"/>
            <a:r>
              <a:rPr lang="en-US" sz="4000" b="1" spc="600" dirty="0">
                <a:ln w="3175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B0604020202020204" pitchFamily="34" charset="0"/>
                <a:cs typeface="Leelawadee UI Semilight" panose="020B0402040204020203" pitchFamily="34" charset="-34"/>
              </a:rPr>
              <a:t>HIPAA Hero of the Month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3B7524F-5B7C-4004-88F8-45152A790D52}"/>
              </a:ext>
            </a:extLst>
          </p:cNvPr>
          <p:cNvSpPr/>
          <p:nvPr/>
        </p:nvSpPr>
        <p:spPr>
          <a:xfrm>
            <a:off x="-1" y="769154"/>
            <a:ext cx="12192000" cy="584775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</a:bodyPr>
          <a:lstStyle/>
          <a:p>
            <a:pPr marL="53975" algn="ctr"/>
            <a:r>
              <a:rPr lang="en-US" sz="3200" dirty="0">
                <a:ln w="38100">
                  <a:noFill/>
                </a:ln>
                <a:solidFill>
                  <a:schemeClr val="accent1">
                    <a:lumMod val="50000"/>
                  </a:schemeClr>
                </a:solidFill>
                <a:latin typeface="Berlin Sans FB" panose="020E0602020502020306" pitchFamily="34" charset="0"/>
                <a:ea typeface="Gadugi" panose="020B0502040204020203" pitchFamily="34" charset="0"/>
                <a:cs typeface="Aldhabi" panose="020B0604020202020204" pitchFamily="2" charset="-78"/>
              </a:rPr>
              <a:t>Facility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53C3A6-7623-4710-8D93-1C6B98C34BDA}"/>
              </a:ext>
            </a:extLst>
          </p:cNvPr>
          <p:cNvSpPr/>
          <p:nvPr/>
        </p:nvSpPr>
        <p:spPr>
          <a:xfrm>
            <a:off x="0" y="2668921"/>
            <a:ext cx="12192000" cy="461665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</a:bodyPr>
          <a:lstStyle/>
          <a:p>
            <a:pPr marL="465138" algn="ctr"/>
            <a:r>
              <a:rPr lang="en-US" sz="2400" i="1" dirty="0">
                <a:ln w="3175">
                  <a:noFill/>
                </a:ln>
                <a:solidFill>
                  <a:schemeClr val="accent1">
                    <a:lumMod val="50000"/>
                  </a:schemeClr>
                </a:solidFill>
                <a:latin typeface="Berlin Sans FB" panose="020E0602020502020306" pitchFamily="34" charset="0"/>
                <a:ea typeface="Gadugi" panose="020B0502040204020203" pitchFamily="34" charset="0"/>
                <a:cs typeface="Arial" panose="020B0604020202020204" pitchFamily="34" charset="0"/>
              </a:rPr>
              <a:t>is hereby granted to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00525EE-1A62-4C40-897E-143447AE68CF}"/>
              </a:ext>
            </a:extLst>
          </p:cNvPr>
          <p:cNvSpPr/>
          <p:nvPr/>
        </p:nvSpPr>
        <p:spPr>
          <a:xfrm>
            <a:off x="1270781" y="5567404"/>
            <a:ext cx="9650436" cy="400110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i="1" dirty="0">
                <a:ln w="3175">
                  <a:noFill/>
                </a:ln>
                <a:solidFill>
                  <a:schemeClr val="accent1">
                    <a:lumMod val="50000"/>
                  </a:schemeClr>
                </a:solidFill>
                <a:latin typeface="Berlin Sans FB" panose="020E0602020502020306" pitchFamily="34" charset="0"/>
                <a:ea typeface="Gadugi" panose="020B0502040204020203" pitchFamily="34" charset="0"/>
                <a:cs typeface="Arial" panose="020B0604020202020204" pitchFamily="34" charset="0"/>
              </a:rPr>
              <a:t>For your continued contribution and commitment towards HIPAA Compliance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4618C76-DB77-4B37-9FD4-8135CD407F97}"/>
              </a:ext>
            </a:extLst>
          </p:cNvPr>
          <p:cNvSpPr/>
          <p:nvPr/>
        </p:nvSpPr>
        <p:spPr>
          <a:xfrm>
            <a:off x="-1" y="3312865"/>
            <a:ext cx="12192000" cy="1107996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</a:bodyPr>
          <a:lstStyle/>
          <a:p>
            <a:pPr marL="465138" algn="ctr"/>
            <a:r>
              <a:rPr lang="en-US" sz="6600" b="1" dirty="0">
                <a:ln w="3175">
                  <a:noFill/>
                </a:ln>
                <a:solidFill>
                  <a:srgbClr val="2537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ner Hand ITC" pitchFamily="66" charset="0"/>
                <a:ea typeface="Gadugi" panose="020B0502040204020203" pitchFamily="34" charset="0"/>
                <a:cs typeface="Arial" panose="020B0604020202020204" pitchFamily="34" charset="0"/>
              </a:rPr>
              <a:t>Hospital Employee</a:t>
            </a:r>
          </a:p>
        </p:txBody>
      </p:sp>
    </p:spTree>
    <p:extLst>
      <p:ext uri="{BB962C8B-B14F-4D97-AF65-F5344CB8AC3E}">
        <p14:creationId xmlns:p14="http://schemas.microsoft.com/office/powerpoint/2010/main" val="40846512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82</Words>
  <Application>Microsoft Office PowerPoint</Application>
  <PresentationFormat>Widescreen</PresentationFormat>
  <Paragraphs>20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23" baseType="lpstr">
      <vt:lpstr>Aldhabi</vt:lpstr>
      <vt:lpstr>AR CENA</vt:lpstr>
      <vt:lpstr>Arial</vt:lpstr>
      <vt:lpstr>Berlin Sans FB</vt:lpstr>
      <vt:lpstr>Berlin Sans FB Demi</vt:lpstr>
      <vt:lpstr>Bradley Hand ITC</vt:lpstr>
      <vt:lpstr>Calibri</vt:lpstr>
      <vt:lpstr>Calibri Light</vt:lpstr>
      <vt:lpstr>Gadugi</vt:lpstr>
      <vt:lpstr>Gobold Extra1</vt:lpstr>
      <vt:lpstr>Gobold Extra2</vt:lpstr>
      <vt:lpstr>Gobold Thin</vt:lpstr>
      <vt:lpstr>Gobold Uplow</vt:lpstr>
      <vt:lpstr>Leelawadee UI</vt:lpstr>
      <vt:lpstr>Leelawadee UI Semilight</vt:lpstr>
      <vt:lpstr>Mangal</vt:lpstr>
      <vt:lpstr>Old Block</vt:lpstr>
      <vt:lpstr>Viner Hand ITC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rina brinas</dc:creator>
  <cp:lastModifiedBy>rina brinas</cp:lastModifiedBy>
  <cp:revision>12</cp:revision>
  <dcterms:created xsi:type="dcterms:W3CDTF">2018-08-07T05:29:05Z</dcterms:created>
  <dcterms:modified xsi:type="dcterms:W3CDTF">2018-08-07T06:50:32Z</dcterms:modified>
</cp:coreProperties>
</file>